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3" r:id="rId7"/>
    <p:sldId id="260" r:id="rId8"/>
    <p:sldId id="264" r:id="rId9"/>
    <p:sldId id="261" r:id="rId10"/>
    <p:sldId id="266" r:id="rId11"/>
    <p:sldId id="268" r:id="rId12"/>
    <p:sldId id="267" r:id="rId13"/>
    <p:sldId id="269" r:id="rId14"/>
    <p:sldId id="262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>
        <p:scale>
          <a:sx n="60" d="100"/>
          <a:sy n="60" d="100"/>
        </p:scale>
        <p:origin x="72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48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42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035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34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92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154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526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7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62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73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78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74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057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47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151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5B2030A-BF4C-4F6D-911B-B9F1CA4C51A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99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3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3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61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4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46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7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 trans="34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EDEF1-EBD6-4B48-9A77-6D8F504FE6EA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82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4EDE8-7C02-42B8-AD45-BF6FC00AA324}" type="datetimeFigureOut">
              <a:rPr lang="en-GB" smtClean="0"/>
              <a:t>26/06/2022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46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2188" y="3258734"/>
            <a:ext cx="9144000" cy="2387600"/>
          </a:xfrm>
        </p:spPr>
        <p:txBody>
          <a:bodyPr>
            <a:normAutofit/>
          </a:bodyPr>
          <a:lstStyle/>
          <a:p>
            <a:r>
              <a:rPr lang="en-GB" sz="5400" dirty="0" smtClean="0">
                <a:solidFill>
                  <a:schemeClr val="accent6">
                    <a:lumMod val="50000"/>
                  </a:schemeClr>
                </a:solidFill>
              </a:rPr>
              <a:t>Steph Chadwick</a:t>
            </a:r>
            <a:endParaRPr lang="en-GB" sz="5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734" y="517027"/>
            <a:ext cx="10642666" cy="1655762"/>
          </a:xfrm>
        </p:spPr>
        <p:txBody>
          <a:bodyPr>
            <a:noAutofit/>
          </a:bodyPr>
          <a:lstStyle/>
          <a:p>
            <a:r>
              <a:rPr lang="en-GB" sz="4000" b="1" dirty="0" err="1" smtClean="0">
                <a:solidFill>
                  <a:schemeClr val="accent6">
                    <a:lumMod val="50000"/>
                  </a:schemeClr>
                </a:solidFill>
              </a:rPr>
              <a:t>RE:Connect</a:t>
            </a:r>
            <a:r>
              <a:rPr lang="en-GB" sz="4000" b="1" dirty="0" smtClean="0">
                <a:solidFill>
                  <a:schemeClr val="accent6">
                    <a:lumMod val="50000"/>
                  </a:schemeClr>
                </a:solidFill>
              </a:rPr>
              <a:t> Teacher Fellowship Programme</a:t>
            </a:r>
          </a:p>
          <a:p>
            <a:endParaRPr lang="en-GB" sz="40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4000" b="1" dirty="0" smtClean="0">
                <a:solidFill>
                  <a:schemeClr val="accent6">
                    <a:lumMod val="50000"/>
                  </a:schemeClr>
                </a:solidFill>
              </a:rPr>
              <a:t>Curriculum Project Feedback </a:t>
            </a:r>
            <a:endParaRPr lang="en-GB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0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4619" y="341402"/>
            <a:ext cx="1130550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Read through your </a:t>
            </a:r>
            <a:r>
              <a:rPr lang="en-GB" sz="2800" b="1" dirty="0" smtClean="0"/>
              <a:t>stories:</a:t>
            </a:r>
            <a:endParaRPr lang="en-GB" sz="2800" dirty="0"/>
          </a:p>
          <a:p>
            <a:endParaRPr lang="en-GB" sz="3600" dirty="0" smtClean="0"/>
          </a:p>
          <a:p>
            <a:pPr marL="285750" indent="-285750">
              <a:buFontTx/>
              <a:buChar char="-"/>
            </a:pPr>
            <a:r>
              <a:rPr lang="en-GB" sz="3600" dirty="0" smtClean="0"/>
              <a:t>What do you think inspired </a:t>
            </a:r>
            <a:r>
              <a:rPr lang="en-GB" sz="3600" dirty="0" smtClean="0"/>
              <a:t>each </a:t>
            </a:r>
            <a:r>
              <a:rPr lang="en-GB" sz="3600" dirty="0" smtClean="0"/>
              <a:t>person to take action?</a:t>
            </a:r>
          </a:p>
          <a:p>
            <a:pPr marL="285750" indent="-285750">
              <a:buFontTx/>
              <a:buChar char="-"/>
            </a:pPr>
            <a:r>
              <a:rPr lang="en-GB" sz="3600" dirty="0" smtClean="0"/>
              <a:t>Are there similarities / differences between them?</a:t>
            </a:r>
            <a:endParaRPr lang="en-GB" sz="3600" dirty="0" smtClean="0"/>
          </a:p>
          <a:p>
            <a:pPr marL="285750" indent="-285750">
              <a:buFontTx/>
              <a:buChar char="-"/>
            </a:pPr>
            <a:r>
              <a:rPr lang="en-GB" sz="3600" dirty="0" smtClean="0"/>
              <a:t>Why do </a:t>
            </a:r>
            <a:r>
              <a:rPr lang="en-GB" sz="3600" u="sng" dirty="0" smtClean="0"/>
              <a:t>you</a:t>
            </a:r>
            <a:r>
              <a:rPr lang="en-GB" sz="3600" dirty="0" smtClean="0"/>
              <a:t> find them inspiring?</a:t>
            </a:r>
            <a:endParaRPr lang="en-GB" sz="3600" dirty="0" smtClean="0"/>
          </a:p>
          <a:p>
            <a:endParaRPr lang="en-GB" dirty="0"/>
          </a:p>
        </p:txBody>
      </p:sp>
      <p:pic>
        <p:nvPicPr>
          <p:cNvPr id="9" name="Picture 8" descr="https://lh4.googleusercontent.com/Le-Hl4rer2SUgOQsxhdfzIi35ijW8a4aHC989g5PapXHt9GRuoIA9cglHW6wjwzvZ3Qt1cEZB_OtIwqaZ0J80URhqiTFMzQpyqfUXPoXH_fwZggUi20nQ7WJTAlt-S62AuB63jKLbVR3K5DgOqNHaQ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04" y="3650767"/>
            <a:ext cx="1415825" cy="221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ow Vanessa Nakate Mobilizes the Masses | Atmo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37" y="5123124"/>
            <a:ext cx="1945574" cy="1338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i0.wp.com/humanists.uk/wp-content/uploads/93db588e-945b-4871-aedb-8f67b27d8684.jpg?ssl=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06" y="3357612"/>
            <a:ext cx="2064490" cy="139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treesforcities.org/imager/images/6754/Activist_0fdd18ba2bf4890d64d12902ca97caa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88" y="3650767"/>
            <a:ext cx="1806419" cy="243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ommunity Canal Clean Up – Smethwick, Birmingham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908" y="3895643"/>
            <a:ext cx="2569213" cy="194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Elizabeth Wathuti 🇰🇪 (@lizwathuti) / Twitte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99" y="3603559"/>
            <a:ext cx="2668878" cy="2454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90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Pick one of the people you have read about:</a:t>
            </a:r>
            <a:endParaRPr lang="en-GB" dirty="0"/>
          </a:p>
        </p:txBody>
      </p:sp>
      <p:pic>
        <p:nvPicPr>
          <p:cNvPr id="2052" name="Picture 4" descr="Simple leaf Icons PNG - Free PNG and Icons Downloads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848"/>
            <a:ext cx="5420708" cy="44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imple leaf Icons PNG - Free PNG and Icons Downloads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40" y="1190848"/>
            <a:ext cx="5420708" cy="44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5637" y="2466753"/>
            <a:ext cx="29452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On one side of your leaf:</a:t>
            </a:r>
          </a:p>
          <a:p>
            <a:r>
              <a:rPr lang="en-GB" sz="2800" b="1" dirty="0" smtClean="0"/>
              <a:t>- What inspires them to work for climate justice?</a:t>
            </a:r>
            <a:endParaRPr lang="en-GB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977962" y="2312864"/>
            <a:ext cx="2945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On the other side of your leaf:</a:t>
            </a:r>
          </a:p>
          <a:p>
            <a:r>
              <a:rPr lang="en-GB" sz="2800" b="1" dirty="0" smtClean="0"/>
              <a:t>- How do they inspire you?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133093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ttachments.office.net/owa/CHADWIS%40ousedale.org.uk/service.svc/s/GetAttachmentThumbnail?id=AAMkADIxOGJmYjgwLTcxNDgtNDExNy04ZmMxLWM0YWVlNGJkYjBkMgBGAAAAAABl9dWK1c0fRbVBDvbhrV%2FlBwDJe7tCUe8EQabTjJdaQVMsAAAAgnQpAAA0VSu8mIQwTr%2BNrfNKE55aAAhAU6ZNAAABEgAQAN3VRiKqqWtPvy81VJSctdg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1" r="19483"/>
          <a:stretch/>
        </p:blipFill>
        <p:spPr bwMode="auto">
          <a:xfrm rot="16200000">
            <a:off x="1484009" y="3248841"/>
            <a:ext cx="1972435" cy="39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ttachments.office.net/owa/CHADWIS%40ousedale.org.uk/service.svc/s/GetAttachmentThumbnail?id=AAMkADIxOGJmYjgwLTcxNDgtNDExNy04ZmMxLWM0YWVlNGJkYjBkMgBGAAAAAABl9dWK1c0fRbVBDvbhrV%2FlBwDJe7tCUe8EQabTjJdaQVMsAAAAgnQpAAA0VSu8mIQwTr%2BNrfNKE55aAAhAU6ZNAAABEgAQAJlYSkeAM%2BVHnRYTRGthu1w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3" r="21571"/>
          <a:stretch/>
        </p:blipFill>
        <p:spPr bwMode="auto">
          <a:xfrm rot="16200000">
            <a:off x="8959060" y="-887861"/>
            <a:ext cx="1973323" cy="43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attachments.office.net/owa/CHADWIS%40ousedale.org.uk/service.svc/s/GetAttachmentThumbnail?id=AAMkADIxOGJmYjgwLTcxNDgtNDExNy04ZmMxLWM0YWVlNGJkYjBkMgBGAAAAAABl9dWK1c0fRbVBDvbhrV%2FlBwDJe7tCUe8EQabTjJdaQVMsAAAAgnQpAAA0VSu8mIQwTr%2BNrfNKE55aAAhAU6ZNAAABEgAQAJtrDHiTsdFDkBLLWCHOsrk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3" b="12014"/>
          <a:stretch/>
        </p:blipFill>
        <p:spPr bwMode="auto">
          <a:xfrm>
            <a:off x="2819159" y="276374"/>
            <a:ext cx="4319683" cy="22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attachments.office.net/owa/CHADWIS%40ousedale.org.uk/service.svc/s/GetAttachmentThumbnail?id=AAMkADIxOGJmYjgwLTcxNDgtNDExNy04ZmMxLWM0YWVlNGJkYjBkMgBGAAAAAABl9dWK1c0fRbVBDvbhrV%2FlBwDJe7tCUe8EQabTjJdaQVMsAAAAgnQpAAA0VSu8mIQwTr%2BNrfNKE55aAAhAU6ZNAAABEgAQAB1pPaFEhsFBt77dE6T1vWE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" r="20875"/>
          <a:stretch/>
        </p:blipFill>
        <p:spPr bwMode="auto">
          <a:xfrm rot="16200000">
            <a:off x="5926669" y="2486646"/>
            <a:ext cx="1917792" cy="354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attachments.office.net/owa/CHADWIS%40ousedale.org.uk/service.svc/s/GetAttachmentThumbnail?id=AAMkADIxOGJmYjgwLTcxNDgtNDExNy04ZmMxLWM0YWVlNGJkYjBkMgBGAAAAAABl9dWK1c0fRbVBDvbhrV%2FlBwDJe7tCUe8EQabTjJdaQVMsAAAAgnQpAAA0VSu8mIQwTr%2BNrfNKE55aAAhAU6ZNAAABEgAQANFiiUi9pkRFrsbgTzVmz04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6" b="10395"/>
          <a:stretch/>
        </p:blipFill>
        <p:spPr bwMode="auto">
          <a:xfrm rot="5400000">
            <a:off x="-283940" y="958419"/>
            <a:ext cx="3136678" cy="177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attachments.office.net/owa/CHADWIS%40ousedale.org.uk/service.svc/s/GetAttachmentThumbnail?id=AAMkADIxOGJmYjgwLTcxNDgtNDExNy04ZmMxLWM0YWVlNGJkYjBkMgBGAAAAAABl9dWK1c0fRbVBDvbhrV%2FlBwDJe7tCUe8EQabTjJdaQVMsAAAAgnQpAAA0VSu8mIQwTr%2BNrfNKE55aAAhAU6ZNAAABEgAQAB%2B3VN%2BaWRJLtIf2nkljlyg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0" t="10843" r="21937"/>
          <a:stretch/>
        </p:blipFill>
        <p:spPr bwMode="auto">
          <a:xfrm>
            <a:off x="9330760" y="2551742"/>
            <a:ext cx="2061683" cy="388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9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6">
                    <a:lumMod val="50000"/>
                  </a:schemeClr>
                </a:solidFill>
              </a:rPr>
              <a:t>My Climate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74" y="16906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</a:rPr>
              <a:t>Quick response starter questions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</a:rPr>
              <a:t>What is their ‘own climate story’?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</a:rPr>
              <a:t>Creative Response - </a:t>
            </a:r>
            <a:r>
              <a:rPr lang="en-GB" sz="3200" dirty="0" err="1" smtClean="0">
                <a:solidFill>
                  <a:schemeClr val="accent6">
                    <a:lumMod val="50000"/>
                  </a:schemeClr>
                </a:solidFill>
              </a:rPr>
              <a:t>Triarama</a:t>
            </a:r>
            <a:endParaRPr lang="en-GB" sz="32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</a:rPr>
              <a:t>-  Art</a:t>
            </a:r>
          </a:p>
          <a:p>
            <a:pPr>
              <a:buFontTx/>
              <a:buChar char="-"/>
            </a:pP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</a:rPr>
              <a:t>Poetry</a:t>
            </a:r>
          </a:p>
          <a:p>
            <a:pPr>
              <a:buFontTx/>
              <a:buChar char="-"/>
            </a:pP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</a:rPr>
              <a:t>Prose</a:t>
            </a:r>
          </a:p>
          <a:p>
            <a:pPr>
              <a:buFontTx/>
              <a:buChar char="-"/>
            </a:pPr>
            <a:endParaRPr lang="en-GB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9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 smtClean="0">
                <a:solidFill>
                  <a:schemeClr val="accent6">
                    <a:lumMod val="50000"/>
                  </a:schemeClr>
                </a:solidFill>
              </a:rPr>
              <a:t>Going forward</a:t>
            </a:r>
            <a:endParaRPr lang="en-GB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Roll out to the whole year group in 2022/23</a:t>
            </a:r>
          </a:p>
          <a:p>
            <a:pPr marL="0" indent="0">
              <a:buNone/>
            </a:pPr>
            <a:endParaRPr lang="en-GB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Depth, rather than breadth?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Longer scheme of work?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Learning outside the classroom?</a:t>
            </a:r>
          </a:p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Application in the school / community?</a:t>
            </a: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74" name="Picture 2" descr="Inside Britain's magnificent Tree Cathedral - and five more arboreal  structur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9" t="10189" r="10992"/>
          <a:stretch/>
        </p:blipFill>
        <p:spPr bwMode="auto">
          <a:xfrm>
            <a:off x="8644269" y="455929"/>
            <a:ext cx="3030279" cy="283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My Project…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0028" y="1499053"/>
            <a:ext cx="6291943" cy="3965576"/>
          </a:xfrm>
          <a:solidFill>
            <a:srgbClr val="E4EAC9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b="1" u="sng" dirty="0" smtClean="0">
                <a:solidFill>
                  <a:schemeClr val="accent6">
                    <a:lumMod val="50000"/>
                  </a:schemeClr>
                </a:solidFill>
              </a:rPr>
              <a:t>Climate Stories</a:t>
            </a:r>
            <a:endParaRPr lang="en-GB" sz="138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29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u="sng" dirty="0" smtClean="0">
                <a:solidFill>
                  <a:schemeClr val="accent6">
                    <a:lumMod val="50000"/>
                  </a:schemeClr>
                </a:solidFill>
              </a:rPr>
              <a:t>Climate</a:t>
            </a:r>
            <a:r>
              <a:rPr lang="en-GB" sz="4800" b="1" u="sng" dirty="0" smtClean="0"/>
              <a:t> </a:t>
            </a:r>
            <a:r>
              <a:rPr lang="en-GB" sz="4800" b="1" u="sng" dirty="0" smtClean="0">
                <a:solidFill>
                  <a:schemeClr val="accent6">
                    <a:lumMod val="50000"/>
                  </a:schemeClr>
                </a:solidFill>
              </a:rPr>
              <a:t>Stories</a:t>
            </a:r>
            <a:endParaRPr lang="en-GB" sz="48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714" y="130311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The Earth’s Story – </a:t>
            </a:r>
            <a:r>
              <a:rPr lang="en-GB" sz="3600" b="1" dirty="0" smtClean="0">
                <a:solidFill>
                  <a:schemeClr val="accent6">
                    <a:lumMod val="50000"/>
                  </a:schemeClr>
                </a:solidFill>
              </a:rPr>
              <a:t>What is the earth’s climate story?</a:t>
            </a:r>
          </a:p>
          <a:p>
            <a:pPr marL="0" indent="0">
              <a:lnSpc>
                <a:spcPct val="150000"/>
              </a:lnSpc>
              <a:buNone/>
            </a:pPr>
            <a:endParaRPr lang="en-GB" sz="6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Stories of Origin - </a:t>
            </a:r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</a:rPr>
              <a:t>What do we learn about the value of earth from creation stories?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Stories of Inspiration -</a:t>
            </a:r>
            <a:r>
              <a:rPr lang="en-GB" sz="36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</a:rPr>
              <a:t>How can stories inspire climate action?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6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My Climate Story – </a:t>
            </a:r>
            <a:r>
              <a:rPr lang="en-GB" sz="3600" b="1" dirty="0" smtClean="0">
                <a:solidFill>
                  <a:schemeClr val="accent6">
                    <a:lumMod val="50000"/>
                  </a:schemeClr>
                </a:solidFill>
              </a:rPr>
              <a:t>What is my own climate story?</a:t>
            </a:r>
            <a:endParaRPr lang="en-GB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35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314" y="0"/>
            <a:ext cx="10515600" cy="1325563"/>
          </a:xfrm>
        </p:spPr>
        <p:txBody>
          <a:bodyPr/>
          <a:lstStyle/>
          <a:p>
            <a:r>
              <a:rPr lang="en-GB" b="1" u="sng" dirty="0" smtClean="0">
                <a:solidFill>
                  <a:schemeClr val="accent6">
                    <a:lumMod val="50000"/>
                  </a:schemeClr>
                </a:solidFill>
              </a:rPr>
              <a:t>1 - The </a:t>
            </a:r>
            <a:r>
              <a:rPr lang="en-GB" b="1" u="sng" dirty="0">
                <a:solidFill>
                  <a:schemeClr val="accent6">
                    <a:lumMod val="50000"/>
                  </a:schemeClr>
                </a:solidFill>
              </a:rPr>
              <a:t>Earth’s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7" y="1325563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Opinion Statements starter – e.g.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accent6">
                    <a:lumMod val="50000"/>
                  </a:schemeClr>
                </a:solidFill>
              </a:rPr>
              <a:t>I can explain fully what the term ‘Climate Change’ means.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accent6">
                    <a:lumMod val="50000"/>
                  </a:schemeClr>
                </a:solidFill>
              </a:rPr>
              <a:t>The earth’s climate is changing and we need to do something to stop it.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GB" sz="2800" dirty="0" smtClean="0">
                <a:solidFill>
                  <a:schemeClr val="accent6">
                    <a:lumMod val="50000"/>
                  </a:schemeClr>
                </a:solidFill>
              </a:rPr>
              <a:t>I love planet earth.</a:t>
            </a:r>
            <a:endParaRPr lang="en-GB" sz="28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Sources – what story do they tell?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What is the Earth’s story?</a:t>
            </a:r>
          </a:p>
          <a:p>
            <a:pPr marL="0" indent="0">
              <a:buNone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3" t="14502" r="13596" b="7941"/>
          <a:stretch/>
        </p:blipFill>
        <p:spPr bwMode="auto">
          <a:xfrm>
            <a:off x="7576027" y="3276599"/>
            <a:ext cx="4319431" cy="278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7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https://attachments.office.net/owa/CHADWIS%40ousedale.org.uk/service.svc/s/GetAttachmentThumbnail?id=AAMkADIxOGJmYjgwLTcxNDgtNDExNy04ZmMxLWM0YWVlNGJkYjBkMgBGAAAAAABl9dWK1c0fRbVBDvbhrV%2FlBwDJe7tCUe8EQabTjJdaQVMsAAAAgnQpAAA0VSu8mIQwTr%2BNrfNKE55aAAhAU6ZQAAABEgAQAA1yohwIxb1MrwlwXi%2FQg28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lmQpjbcdM0SEWxvxREN5uZAxZvy3V9oYmwx3od36KTiyhUXSpZjfF-zo44WYWngkZWXPGR5On2c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28720"/>
          <a:stretch/>
        </p:blipFill>
        <p:spPr bwMode="auto">
          <a:xfrm>
            <a:off x="1777225" y="301707"/>
            <a:ext cx="3257476" cy="27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ttachments.office.net/owa/CHADWIS%40ousedale.org.uk/service.svc/s/GetAttachmentThumbnail?id=AAMkADIxOGJmYjgwLTcxNDgtNDExNy04ZmMxLWM0YWVlNGJkYjBkMgBGAAAAAABl9dWK1c0fRbVBDvbhrV%2FlBwDJe7tCUe8EQabTjJdaQVMsAAAAgnQpAAA0VSu8mIQwTr%2BNrfNKE55aAAhAU6ZPAAABEgAQALAuiZEuYzJIrSI5zG1NBps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ifzS_oavGUiCaImpm30-iZAEJR-4V9oYZ4slqhP6U57_vvg6ihj1a0dKp9ERgfoeAj462NnWzYw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15164" r="7995" b="30197"/>
          <a:stretch/>
        </p:blipFill>
        <p:spPr bwMode="auto">
          <a:xfrm>
            <a:off x="5973726" y="120577"/>
            <a:ext cx="4295553" cy="371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attachments.office.net/owa/CHADWIS%40ousedale.org.uk/service.svc/s/GetAttachmentThumbnail?id=AAMkADIxOGJmYjgwLTcxNDgtNDExNy04ZmMxLWM0YWVlNGJkYjBkMgBGAAAAAABl9dWK1c0fRbVBDvbhrV%2FlBwDJe7tCUe8EQabTjJdaQVMsAAAAgnQpAAA0VSu8mIQwTr%2BNrfNKE55aAAhAU6ZOAAABEgAQAPwnU4aK%2F71AgGhb2hGRgTM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pCctArx0sE61g7lphjBGyWBq-Tm4V9oY9jzs0stX70-XjYhAuyXIAuHlXEc07SHNU8s9zCxGjwU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8" r="3374" b="56816"/>
          <a:stretch/>
        </p:blipFill>
        <p:spPr bwMode="auto">
          <a:xfrm>
            <a:off x="6418151" y="3968959"/>
            <a:ext cx="5415886" cy="28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attachments.office.net/owa/CHADWIS%40ousedale.org.uk/service.svc/s/GetAttachmentThumbnail?id=AAMkADIxOGJmYjgwLTcxNDgtNDExNy04ZmMxLWM0YWVlNGJkYjBkMgBGAAAAAABl9dWK1c0fRbVBDvbhrV%2FlBwDJe7tCUe8EQabTjJdaQVMsAAAAgnQpAAA0VSu8mIQwTr%2BNrfNKE55aAAhAU6ZKAAABEgAQAI7Zo%2BTxZahPom2IoywjGao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k5MCwiZXhwIjoxNjU2Mjc4NTkwLCJpc3MiOiIwMDAwMDAwMi0wMDAwLTBmZjEtY2UwMC0wMDAwMDAwMDAwMDBANTU4MzFlN2QtM2FjMi00NjRkLTg4MzEtYjQwMDI4OTUzY2JlIiwiYXVkIjoiMDAwMDAwMDItMDAwMC0wZmYxLWNlMDAtMDAwMDAwMDAwMDAwL2F0dGFjaG1lbnRzLm9mZmljZS5uZXRANTU4MzFlN2QtM2FjMi00NjRkLTg4MzEtYjQwMDI4OTUzY2JlIiwiaGFwcCI6Im93YSJ9.Fa4YhRO7wuT4RfoB0RTMIcszjC47LWg_e72-XfnUzp_pX7SqjNs4SD048wuhA21fUV_Jg_NjeKRbcRdt-wJE8twlhW_GamCpqmXFbjShk5GqxsWIZNG_D9gvUKQXpzAoy5DUIU_hpeElqMYqd_ln37fLQg4joJqa1H1xaWo1a0s367r5LHpK7-me5xQ-OOT2hkWNiFd-dAT0H23u1dB04Fl7WHCjY50QRlQxMwTugx71RHPc2-8j2Yg6xgNdybsdIhHz5-43PUf6aIkU0r20wtmG3jo8Y_y0_7wBttUvF_X7nWCE66jbtloNIZNAyLrWA2_KvFSWd0GgRif2eezjTQ&amp;X-OWA-CANARY=dktPLLt1Kkub4X92Ll6PXPAehhm5V9oY17HRamZ5SvumU74RLbMnEzKu8tA484X1GRuE-MUHRog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t="20329" r="22962" b="12345"/>
          <a:stretch/>
        </p:blipFill>
        <p:spPr bwMode="auto">
          <a:xfrm>
            <a:off x="463919" y="3127173"/>
            <a:ext cx="5135526" cy="37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 smtClean="0">
                <a:solidFill>
                  <a:schemeClr val="accent6">
                    <a:lumMod val="50000"/>
                  </a:schemeClr>
                </a:solidFill>
              </a:rPr>
              <a:t>2 - Stories </a:t>
            </a:r>
            <a:r>
              <a:rPr lang="en-GB" b="1" u="sng" dirty="0">
                <a:solidFill>
                  <a:schemeClr val="accent6">
                    <a:lumMod val="50000"/>
                  </a:schemeClr>
                </a:solidFill>
              </a:rPr>
              <a:t>of Origin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Introduced Scriptural Reasoning</a:t>
            </a:r>
          </a:p>
          <a:p>
            <a:pPr marL="742950" indent="-742950">
              <a:buAutoNum type="arabicPeriod"/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Went outside and sat in a circle in the shade of a tree</a:t>
            </a:r>
          </a:p>
          <a:p>
            <a:pPr marL="742950" indent="-742950">
              <a:buAutoNum type="arabicPeriod"/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2 passages – Genesis 1 / The Scientific Narrative</a:t>
            </a:r>
          </a:p>
          <a:p>
            <a:pPr marL="742950" indent="-742950">
              <a:buAutoNum type="arabicPeriod"/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How do the stories lead to an attitude of valuing the earth?</a:t>
            </a:r>
          </a:p>
          <a:p>
            <a:pPr marL="457200" lvl="1" indent="0">
              <a:buNone/>
            </a:pPr>
            <a:r>
              <a:rPr lang="en-GB" sz="3200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GB" sz="3200" dirty="0" smtClean="0">
                <a:solidFill>
                  <a:schemeClr val="accent6">
                    <a:lumMod val="50000"/>
                  </a:schemeClr>
                </a:solidFill>
              </a:rPr>
              <a:t>- Comparative claims of value</a:t>
            </a:r>
            <a:endParaRPr lang="en-GB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7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ttachments.office.net/owa/CHADWIS%40ousedale.org.uk/service.svc/s/GetAttachmentThumbnail?id=AAMkADIxOGJmYjgwLTcxNDgtNDExNy04ZmMxLWM0YWVlNGJkYjBkMgBGAAAAAABl9dWK1c0fRbVBDvbhrV%2FlBwDJe7tCUe8EQabTjJdaQVMsAAAAgnQpAAA0VSu8mIQwTr%2BNrfNKE55aAAhAU6ZMAAABEgAQANGPfSdgsFNEqLSzOkBE1ek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k5MCwiZXhwIjoxNjU2Mjc4NTkwLCJpc3MiOiIwMDAwMDAwMi0wMDAwLTBmZjEtY2UwMC0wMDAwMDAwMDAwMDBANTU4MzFlN2QtM2FjMi00NjRkLTg4MzEtYjQwMDI4OTUzY2JlIiwiYXVkIjoiMDAwMDAwMDItMDAwMC0wZmYxLWNlMDAtMDAwMDAwMDAwMDAwL2F0dGFjaG1lbnRzLm9mZmljZS5uZXRANTU4MzFlN2QtM2FjMi00NjRkLTg4MzEtYjQwMDI4OTUzY2JlIiwiaGFwcCI6Im93YSJ9.Fa4YhRO7wuT4RfoB0RTMIcszjC47LWg_e72-XfnUzp_pX7SqjNs4SD048wuhA21fUV_Jg_NjeKRbcRdt-wJE8twlhW_GamCpqmXFbjShk5GqxsWIZNG_D9gvUKQXpzAoy5DUIU_hpeElqMYqd_ln37fLQg4joJqa1H1xaWo1a0s367r5LHpK7-me5xQ-OOT2hkWNiFd-dAT0H23u1dB04Fl7WHCjY50QRlQxMwTugx71RHPc2-8j2Yg6xgNdybsdIhHz5-43PUf6aIkU0r20wtmG3jo8Y_y0_7wBttUvF_X7nWCE66jbtloNIZNAyLrWA2_KvFSWd0GgRif2eezjTQ&amp;X-OWA-CANARY=lDyChdwrMkes9xLK6p5P-VAKptm4V9oYcjCclAFKm9B5S87z6h5bKczcsBYN2D9WGZRnmD86c70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6295" r="4925" b="6303"/>
          <a:stretch/>
        </p:blipFill>
        <p:spPr bwMode="auto">
          <a:xfrm>
            <a:off x="350874" y="159488"/>
            <a:ext cx="8155173" cy="57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attachments.office.net/owa/CHADWIS%40ousedale.org.uk/service.svc/s/GetAttachmentThumbnail?id=AAMkADIxOGJmYjgwLTcxNDgtNDExNy04ZmMxLWM0YWVlNGJkYjBkMgBGAAAAAABl9dWK1c0fRbVBDvbhrV%2FlBwDJe7tCUe8EQabTjJdaQVMsAAAAgnQpAAA0VSu8mIQwTr%2BNrfNKE55aAAhAU6ZLAAABEgAQAOuUGIbxKZxMrGLgeqxETUc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k5MCwiZXhwIjoxNjU2Mjc4NTkwLCJpc3MiOiIwMDAwMDAwMi0wMDAwLTBmZjEtY2UwMC0wMDAwMDAwMDAwMDBANTU4MzFlN2QtM2FjMi00NjRkLTg4MzEtYjQwMDI4OTUzY2JlIiwiYXVkIjoiMDAwMDAwMDItMDAwMC0wZmYxLWNlMDAtMDAwMDAwMDAwMDAwL2F0dGFjaG1lbnRzLm9mZmljZS5uZXRANTU4MzFlN2QtM2FjMi00NjRkLTg4MzEtYjQwMDI4OTUzY2JlIiwiaGFwcCI6Im93YSJ9.Fa4YhRO7wuT4RfoB0RTMIcszjC47LWg_e72-XfnUzp_pX7SqjNs4SD048wuhA21fUV_Jg_NjeKRbcRdt-wJE8twlhW_GamCpqmXFbjShk5GqxsWIZNG_D9gvUKQXpzAoy5DUIU_hpeElqMYqd_ln37fLQg4joJqa1H1xaWo1a0s367r5LHpK7-me5xQ-OOT2hkWNiFd-dAT0H23u1dB04Fl7WHCjY50QRlQxMwTugx71RHPc2-8j2Yg6xgNdybsdIhHz5-43PUf6aIkU0r20wtmG3jo8Y_y0_7wBttUvF_X7nWCE66jbtloNIZNAyLrWA2_KvFSWd0GgRif2eezjTQ&amp;X-OWA-CANARY=nC9jL1CIIEiSIYCyyssvHMDgb_24V9oYKm-fYLOIdgXfsYKYnS0vcybG2O1tMUisxQbK_vptwKU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6958" r="5869" b="7693"/>
          <a:stretch/>
        </p:blipFill>
        <p:spPr bwMode="auto">
          <a:xfrm>
            <a:off x="3845441" y="948490"/>
            <a:ext cx="8129439" cy="577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13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6">
                    <a:lumMod val="50000"/>
                  </a:schemeClr>
                </a:solidFill>
              </a:rPr>
              <a:t>Stories of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Poem starter – ‘The Tree’</a:t>
            </a:r>
          </a:p>
          <a:p>
            <a:pPr marL="742950" indent="-742950">
              <a:buAutoNum type="arabicPeriod"/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Faith / non-faith activists and their stories</a:t>
            </a:r>
          </a:p>
          <a:p>
            <a:pPr marL="742950" indent="-742950">
              <a:buAutoNum type="arabicPeriod"/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What inspires these people?</a:t>
            </a:r>
          </a:p>
          <a:p>
            <a:pPr marL="742950" indent="-742950">
              <a:buAutoNum type="arabicPeriod"/>
            </a:pPr>
            <a:r>
              <a:rPr lang="en-GB" sz="3600" dirty="0" smtClean="0">
                <a:solidFill>
                  <a:schemeClr val="accent6">
                    <a:lumMod val="50000"/>
                  </a:schemeClr>
                </a:solidFill>
              </a:rPr>
              <a:t>Leaves of inspiration</a:t>
            </a:r>
          </a:p>
          <a:p>
            <a:pPr marL="742950" indent="-742950">
              <a:buAutoNum type="arabicPeriod"/>
            </a:pPr>
            <a:endParaRPr lang="en-GB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0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u="sng" dirty="0" smtClean="0"/>
              <a:t>The Tree</a:t>
            </a:r>
            <a:endParaRPr lang="en-GB" b="1" u="sng" dirty="0"/>
          </a:p>
        </p:txBody>
      </p:sp>
      <p:pic>
        <p:nvPicPr>
          <p:cNvPr id="1026" name="Picture 2" descr="https://xrwellingborough.files.wordpress.com/2020/02/three-oaks-campaigners.jpg?w=6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449" y="2469131"/>
            <a:ext cx="4637441" cy="243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xrwellingborough.files.wordpress.com/2019/09/xrw-logo.jpg?w=2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82" y="2650506"/>
            <a:ext cx="2090393" cy="20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amptonshire oak: 5,000-strong petition could save tree - BBC Ne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13" y="2476058"/>
            <a:ext cx="4310195" cy="242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330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1_Office Theme</vt:lpstr>
      <vt:lpstr>Steph Chadwick</vt:lpstr>
      <vt:lpstr>My Project…</vt:lpstr>
      <vt:lpstr>Climate Stories</vt:lpstr>
      <vt:lpstr>1 - The Earth’s Story</vt:lpstr>
      <vt:lpstr>PowerPoint Presentation</vt:lpstr>
      <vt:lpstr>2 - Stories of Origin</vt:lpstr>
      <vt:lpstr>PowerPoint Presentation</vt:lpstr>
      <vt:lpstr>Stories of Inspiration</vt:lpstr>
      <vt:lpstr>The Tree</vt:lpstr>
      <vt:lpstr>PowerPoint Presentation</vt:lpstr>
      <vt:lpstr>Pick one of the people you have read about:</vt:lpstr>
      <vt:lpstr>PowerPoint Presentation</vt:lpstr>
      <vt:lpstr>My Climate Story</vt:lpstr>
      <vt:lpstr>Going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Steph Chadwick</dc:title>
  <dc:creator>Chadwick, Stephanie</dc:creator>
  <cp:lastModifiedBy>Chadwick, Stephanie</cp:lastModifiedBy>
  <cp:revision>17</cp:revision>
  <dcterms:created xsi:type="dcterms:W3CDTF">2022-06-26T12:59:22Z</dcterms:created>
  <dcterms:modified xsi:type="dcterms:W3CDTF">2022-06-26T21:19:51Z</dcterms:modified>
</cp:coreProperties>
</file>